
<file path=[Content_Types].xml><?xml version="1.0" encoding="utf-8"?>
<Types xmlns="http://schemas.openxmlformats.org/package/2006/content-types">
  <Default Extension="fntdata" ContentType="application/x-fontdata"/>
  <Default Extension="odttf" ContentType="application/vnd.openxmlformats-officedocument.obfuscatedFont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metadata" ContentType="application/binary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custom-properties" Target="docProps/custom.xml"/><Relationship Id="rId2" Type="http://schemas.openxmlformats.org/officeDocument/2006/relationships/officeDocument" Target="ppt/presentation.xml"/><Relationship Id="rId1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6858000" cx="12192000"/>
  <p:notesSz cx="6858000" cy="9144000"/>
  <p:embeddedFontLst>
    <p:embeddedFont>
      <p:font typeface="Montserrat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1" roundtripDataSignature="AMtx7mjNh9TTyChePPe6TDSTSotz/jQAY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F0CFEE0-53B3-4F44-9347-771288148BED}">
  <a:tblStyle styleId="{FF0CFEE0-53B3-4F44-9347-771288148BED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Montserrat-bold.fntdata"/><Relationship Id="rId13" Type="http://schemas.openxmlformats.org/officeDocument/2006/relationships/customXml" Target="../customXml/item2.xml"/><Relationship Id="rId3" Type="http://schemas.openxmlformats.org/officeDocument/2006/relationships/tableStyles" Target="tableStyles.xml"/><Relationship Id="rId7" Type="http://schemas.openxmlformats.org/officeDocument/2006/relationships/font" Target="fonts/Montserrat-regular.fntdata"/><Relationship Id="rId12" Type="http://schemas.openxmlformats.org/officeDocument/2006/relationships/customXml" Target="../customXml/item1.xml"/><Relationship Id="rId2" Type="http://schemas.openxmlformats.org/officeDocument/2006/relationships/presProps" Target="presProps.xml"/><Relationship Id="rId1" Type="http://schemas.openxmlformats.org/officeDocument/2006/relationships/theme" Target="theme/theme1.xml"/><Relationship Id="rId11" Type="http://customschemas.google.com/relationships/presentationmetadata" Target="metadata"/><Relationship Id="rId6" Type="http://schemas.openxmlformats.org/officeDocument/2006/relationships/slide" Target="slides/slide1.xml"/><Relationship Id="rId5" Type="http://schemas.openxmlformats.org/officeDocument/2006/relationships/notesMaster" Target="notesMasters/notesMaster1.xml"/><Relationship Id="rId10" Type="http://schemas.openxmlformats.org/officeDocument/2006/relationships/font" Target="fonts/Montserrat-boldItalic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-italic.fntdata"/><Relationship Id="rId14" Type="http://schemas.openxmlformats.org/officeDocument/2006/relationships/customXml" Target="../customXml/item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A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2524125" y="0"/>
            <a:ext cx="6667500" cy="419034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FBE4D4">
                <a:alpha val="98824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br>
              <a:rPr lang="en-AU" sz="1900"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AU" sz="1900">
                <a:latin typeface="Montserrat"/>
                <a:ea typeface="Montserrat"/>
                <a:cs typeface="Montserrat"/>
                <a:sym typeface="Montserrat"/>
              </a:rPr>
              <a:t>Business Model Canvas – Balkan Green Ideas </a:t>
            </a:r>
            <a:endParaRPr sz="5900"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85" name="Google Shape;85;p1"/>
          <p:cNvGraphicFramePr/>
          <p:nvPr/>
        </p:nvGraphicFramePr>
        <p:xfrm>
          <a:off x="334850" y="57954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{FF0CFEE0-53B3-4F44-9347-771288148BED}</a:tableStyleId>
              </a:tblPr>
              <a:tblGrid>
                <a:gridCol w="2287300"/>
                <a:gridCol w="2287300"/>
                <a:gridCol w="1143650"/>
                <a:gridCol w="1143650"/>
                <a:gridCol w="2287300"/>
                <a:gridCol w="2287300"/>
              </a:tblGrid>
              <a:tr h="1863200">
                <a:tc row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A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Key partners:</a:t>
                      </a:r>
                      <a:endParaRPr b="1" sz="1100" u="none" cap="none" strike="noStrike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A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Vocational schools / professional training centers</a:t>
                      </a:r>
                      <a:br>
                        <a:rPr lang="en-A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br>
                        <a:rPr lang="en-A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r>
                        <a:rPr lang="en-A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Local NGOs supporting youth and marginalized groups</a:t>
                      </a:r>
                      <a:endParaRPr sz="10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82300" marL="823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1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A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Key activities:</a:t>
                      </a:r>
                      <a:r>
                        <a:rPr b="1" lang="en-AU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b="1" sz="14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1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1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A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Development and maintenance of the platform</a:t>
                      </a:r>
                      <a:br>
                        <a:rPr lang="en-A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br>
                        <a:rPr lang="en-A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r>
                        <a:rPr lang="en-A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Support and training for clients and technical staff</a:t>
                      </a:r>
                      <a:br>
                        <a:rPr lang="en-A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br>
                        <a:rPr lang="en-A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r>
                        <a:rPr lang="en-A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Marketing and sales</a:t>
                      </a:r>
                      <a:br>
                        <a:rPr lang="en-A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br>
                        <a:rPr lang="en-A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endParaRPr sz="10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82300" marL="823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 row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A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Value proposition:</a:t>
                      </a:r>
                      <a:endParaRPr b="1" sz="14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AU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Fast and accurate problem reporting via QR codes</a:t>
                      </a:r>
                      <a:br>
                        <a:rPr lang="en-AU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br>
                        <a:rPr lang="en-AU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r>
                        <a:rPr lang="en-AU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Full transparency and traceability of all requests</a:t>
                      </a:r>
                      <a:br>
                        <a:rPr lang="en-AU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br>
                        <a:rPr lang="en-AU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r>
                        <a:rPr lang="en-AU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Focus on issues affecting energy, water, and equipment</a:t>
                      </a:r>
                      <a:endParaRPr sz="1200" u="none" cap="none" strike="noStrike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82300" marL="823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 h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A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Customer</a:t>
                      </a:r>
                      <a:r>
                        <a:rPr b="1" lang="en-A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relationships</a:t>
                      </a:r>
                      <a:endParaRPr b="1" sz="14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sz="10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AU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Technical support and training for client organizations</a:t>
                      </a:r>
                      <a:br>
                        <a:rPr lang="en-AU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br>
                        <a:rPr lang="en-AU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r>
                        <a:rPr lang="en-AU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Demos and pilots for public and private institutions</a:t>
                      </a:r>
                      <a:br>
                        <a:rPr lang="en-AU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br>
                        <a:rPr lang="en-AU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r>
                        <a:rPr lang="en-AU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Flexible contracts and additional services like ERP integrations and analytics</a:t>
                      </a:r>
                      <a:endParaRPr sz="1200" u="none" cap="none" strike="noStrike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82300" marL="823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A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Customer segments</a:t>
                      </a:r>
                      <a:r>
                        <a:rPr b="1" lang="en-AU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:</a:t>
                      </a:r>
                      <a:endParaRPr b="1" sz="11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A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Public institutions: municipalities, schools, hospitals, universities</a:t>
                      </a:r>
                      <a:endParaRPr sz="10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br>
                        <a:rPr lang="en-A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r>
                        <a:rPr lang="en-A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Maintenance service providers managing multiple locations</a:t>
                      </a:r>
                      <a:endParaRPr sz="10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82300" marL="823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63200">
                <a:tc vMerge="1"/>
                <a:tc>
                  <a:txBody>
                    <a:bodyPr/>
                    <a:lstStyle/>
                    <a:p>
                      <a:pPr indent="0" lvl="1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A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Key resources: </a:t>
                      </a:r>
                      <a:r>
                        <a:rPr b="1" lang="en-AU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b="1" sz="1100" u="none" cap="none" strike="noStrike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A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Development team</a:t>
                      </a:r>
                      <a:br>
                        <a:rPr lang="en-A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br>
                        <a:rPr lang="en-A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r>
                        <a:rPr lang="en-A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Cloud infrastructure and servers</a:t>
                      </a:r>
                      <a:br>
                        <a:rPr lang="en-A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br>
                        <a:rPr lang="en-A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r>
                        <a:rPr lang="en-A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Agreements with partners and pilot clients</a:t>
                      </a:r>
                      <a:endParaRPr sz="10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82300" marL="823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 vMerge="1"/>
                <a:tc hMerge="1" vMerge="1"/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A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Channels</a:t>
                      </a:r>
                      <a:r>
                        <a:rPr lang="en-AU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: </a:t>
                      </a:r>
                      <a:endParaRPr sz="1100" u="none" cap="none" strike="noStrike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A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Direct sales and presentations to organizations</a:t>
                      </a:r>
                      <a:br>
                        <a:rPr lang="en-A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br>
                        <a:rPr lang="en-A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r>
                        <a:rPr lang="en-A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Public tenders for governmental and municipal institutions</a:t>
                      </a:r>
                      <a:br>
                        <a:rPr lang="en-A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br>
                        <a:rPr lang="en-A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r>
                        <a:rPr lang="en-A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Digital marketing: SEO, LinkedIn, targeted ads, email marketing demos</a:t>
                      </a:r>
                      <a:endParaRPr sz="10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82300" marL="823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1016500">
                <a:tc grid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A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Cost structure</a:t>
                      </a:r>
                      <a:r>
                        <a:rPr b="1" lang="en-AU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:</a:t>
                      </a:r>
                      <a:br>
                        <a:rPr lang="en-AU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endParaRPr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AU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Development and maintenance of the platform</a:t>
                      </a:r>
                      <a:br>
                        <a:rPr lang="en-AU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r>
                        <a:rPr lang="en-AU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Marketing and sales</a:t>
                      </a:r>
                      <a:br>
                        <a:rPr lang="en-AU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r>
                        <a:rPr lang="en-AU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Training and client support</a:t>
                      </a:r>
                      <a:endParaRPr sz="11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82300" marL="823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A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Revenue streams</a:t>
                      </a:r>
                      <a:r>
                        <a:rPr b="1" lang="en-AU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:</a:t>
                      </a:r>
                      <a:br>
                        <a:rPr lang="en-AU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endParaRPr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AU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Payments based on maintenance staff capacity and active locations</a:t>
                      </a:r>
                      <a:br>
                        <a:rPr lang="en-AU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r>
                        <a:rPr lang="en-AU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Monthly or yearly subscriptions for various organizations</a:t>
                      </a:r>
                      <a:br>
                        <a:rPr lang="en-AU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r>
                        <a:rPr lang="en-AU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Additional services: integrations, training, platform customizations</a:t>
                      </a:r>
                      <a:endParaRPr sz="11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82300" marL="823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</a:tr>
              <a:tr h="222025">
                <a:tc gridSpan="6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"/>
                        <a:buFont typeface="Arial"/>
                        <a:buNone/>
                      </a:pPr>
                      <a:r>
                        <a:t/>
                      </a:r>
                      <a:endParaRPr b="1" sz="100" u="none" cap="none" strike="noStrike"/>
                    </a:p>
                  </a:txBody>
                  <a:tcPr marT="45725" marB="45725" marR="82300" marL="823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  <a:tc hMerge="1"/>
                <a:tc hMerge="1"/>
              </a:tr>
              <a:tr h="814100">
                <a:tc grid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A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Social and environmental cost:</a:t>
                      </a:r>
                      <a:br>
                        <a:rPr lang="en-AU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endParaRPr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AU" sz="10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Hiring new staff may require initial training</a:t>
                      </a:r>
                      <a:endParaRPr sz="10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82300" marL="823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00">
                        <a:alpha val="40000"/>
                      </a:srgbClr>
                    </a:solidFill>
                  </a:tcPr>
                </a:tc>
                <a:tc hMerge="1"/>
                <a:tc hMerge="1"/>
                <a:tc gridSpan="3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-A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Social and environmental impact:</a:t>
                      </a:r>
                      <a:br>
                        <a:rPr lang="en-AU" sz="1200" u="none" cap="none" strike="noStrike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endParaRPr sz="12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AU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Increases transparency and accountability in the community</a:t>
                      </a:r>
                      <a:br>
                        <a:rPr lang="en-AU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</a:br>
                      <a:r>
                        <a:rPr lang="en-AU" sz="1000" u="none" cap="none" strike="noStrike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Improves safety and quality of public and private services</a:t>
                      </a:r>
                      <a:endParaRPr sz="1400" u="none" cap="none" strike="noStrike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45725" marB="45725" marR="82300" marL="82300">
                    <a:lnL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2D050">
                        <a:alpha val="40000"/>
                      </a:srgbClr>
                    </a:solidFill>
                  </a:tcPr>
                </a:tc>
                <a:tc hMerge="1"/>
                <a:tc hMerge="1"/>
              </a:tr>
              <a:tr h="287700">
                <a:tc gridSpan="6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Calibri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25" marB="45725" marR="82300" marL="823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  <a:tc hMerge="1"/>
                <a:tc hMerge="1"/>
              </a:tr>
            </a:tbl>
          </a:graphicData>
        </a:graphic>
      </p:graphicFrame>
      <p:pic>
        <p:nvPicPr>
          <p:cNvPr descr="Logo&#10;&#10;Description automatically generated" id="86" name="Google Shape;86;p1"/>
          <p:cNvPicPr preferRelativeResize="0"/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152400" y="152400"/>
            <a:ext cx="11842459" cy="670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264519C877FA3409C0B6AD66F3C7833" ma:contentTypeVersion="11" ma:contentTypeDescription="Kreirajte novi dokument." ma:contentTypeScope="" ma:versionID="c3ed404bf616a4e511f7323a72828d34">
  <xsd:schema xmlns:xsd="http://www.w3.org/2001/XMLSchema" xmlns:xs="http://www.w3.org/2001/XMLSchema" xmlns:p="http://schemas.microsoft.com/office/2006/metadata/properties" xmlns:ns2="1d244332-dff0-47f8-8f53-5291590933dd" xmlns:ns3="25ff9f71-4c66-4a3b-ab13-0c8e57df7e95" targetNamespace="http://schemas.microsoft.com/office/2006/metadata/properties" ma:root="true" ma:fieldsID="5122bbb219f74d008984c10395058f57" ns2:_="" ns3:_="">
    <xsd:import namespace="1d244332-dff0-47f8-8f53-5291590933dd"/>
    <xsd:import namespace="25ff9f71-4c66-4a3b-ab13-0c8e57df7e9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244332-dff0-47f8-8f53-5291590933d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Oznake slike" ma:readOnly="false" ma:fieldId="{5cf76f15-5ced-4ddc-b409-7134ff3c332f}" ma:taxonomyMulti="true" ma:sspId="d25d1ece-4430-463b-8ab2-40da45c95a7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ff9f71-4c66-4a3b-ab13-0c8e57df7e9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bf41ac3-eff3-4b78-a003-5f64c8dcaaff}" ma:internalName="TaxCatchAll" ma:showField="CatchAllData" ma:web="25ff9f71-4c66-4a3b-ab13-0c8e57df7e9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Vrsta sadržaja"/>
        <xsd:element ref="dc:title" minOccurs="0" maxOccurs="1" ma:index="4" ma:displayName="Naslov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d244332-dff0-47f8-8f53-5291590933dd">
      <Terms xmlns="http://schemas.microsoft.com/office/infopath/2007/PartnerControls"/>
    </lcf76f155ced4ddcb4097134ff3c332f>
    <TaxCatchAll xmlns="25ff9f71-4c66-4a3b-ab13-0c8e57df7e95" xsi:nil="true"/>
  </documentManagement>
</p:properties>
</file>

<file path=customXml/itemProps1.xml><?xml version="1.0" encoding="utf-8"?>
<ds:datastoreItem xmlns:ds="http://schemas.openxmlformats.org/officeDocument/2006/customXml" ds:itemID="{38BE7016-968D-4CB1-BC72-5252A8AAA9E4}"/>
</file>

<file path=customXml/itemProps2.xml><?xml version="1.0" encoding="utf-8"?>
<ds:datastoreItem xmlns:ds="http://schemas.openxmlformats.org/officeDocument/2006/customXml" ds:itemID="{136BF822-F8D4-478C-AE46-2F0A27C949F9}"/>
</file>

<file path=customXml/itemProps3.xml><?xml version="1.0" encoding="utf-8"?>
<ds:datastoreItem xmlns:ds="http://schemas.openxmlformats.org/officeDocument/2006/customXml" ds:itemID="{4AAFA7BC-5875-46AA-B6F7-592A1384CE77}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abdullahumerisa@gmail.com</dc:creator>
  <dcterms:created xsi:type="dcterms:W3CDTF">2020-03-25T16:58:44Z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0x0101008264519C877FA3409C0B6AD66F3C7833</vt:lpwstr>
  </property>
</Properties>
</file>